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48"/>
  </p:notesMasterIdLst>
  <p:sldIdLst>
    <p:sldId id="257" r:id="rId2"/>
    <p:sldId id="542" r:id="rId3"/>
    <p:sldId id="543" r:id="rId4"/>
    <p:sldId id="544" r:id="rId5"/>
    <p:sldId id="545" r:id="rId6"/>
    <p:sldId id="575" r:id="rId7"/>
    <p:sldId id="576" r:id="rId8"/>
    <p:sldId id="551" r:id="rId9"/>
    <p:sldId id="579" r:id="rId10"/>
    <p:sldId id="581" r:id="rId11"/>
    <p:sldId id="552" r:id="rId12"/>
    <p:sldId id="554" r:id="rId13"/>
    <p:sldId id="555" r:id="rId14"/>
    <p:sldId id="546" r:id="rId15"/>
    <p:sldId id="578" r:id="rId16"/>
    <p:sldId id="548" r:id="rId17"/>
    <p:sldId id="547" r:id="rId18"/>
    <p:sldId id="549" r:id="rId19"/>
    <p:sldId id="550" r:id="rId20"/>
    <p:sldId id="556" r:id="rId21"/>
    <p:sldId id="580" r:id="rId22"/>
    <p:sldId id="557" r:id="rId23"/>
    <p:sldId id="553" r:id="rId24"/>
    <p:sldId id="558" r:id="rId25"/>
    <p:sldId id="559" r:id="rId26"/>
    <p:sldId id="395" r:id="rId27"/>
    <p:sldId id="396" r:id="rId28"/>
    <p:sldId id="539" r:id="rId29"/>
    <p:sldId id="540" r:id="rId30"/>
    <p:sldId id="541" r:id="rId31"/>
    <p:sldId id="561" r:id="rId32"/>
    <p:sldId id="560" r:id="rId33"/>
    <p:sldId id="562" r:id="rId34"/>
    <p:sldId id="574" r:id="rId35"/>
    <p:sldId id="563" r:id="rId36"/>
    <p:sldId id="564" r:id="rId37"/>
    <p:sldId id="565" r:id="rId38"/>
    <p:sldId id="566" r:id="rId39"/>
    <p:sldId id="567" r:id="rId40"/>
    <p:sldId id="568" r:id="rId41"/>
    <p:sldId id="569" r:id="rId42"/>
    <p:sldId id="570" r:id="rId43"/>
    <p:sldId id="571" r:id="rId44"/>
    <p:sldId id="572" r:id="rId45"/>
    <p:sldId id="573" r:id="rId46"/>
    <p:sldId id="27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542"/>
            <p14:sldId id="543"/>
            <p14:sldId id="544"/>
            <p14:sldId id="545"/>
            <p14:sldId id="575"/>
            <p14:sldId id="576"/>
            <p14:sldId id="551"/>
            <p14:sldId id="579"/>
            <p14:sldId id="581"/>
            <p14:sldId id="552"/>
            <p14:sldId id="554"/>
            <p14:sldId id="555"/>
            <p14:sldId id="546"/>
            <p14:sldId id="578"/>
            <p14:sldId id="548"/>
            <p14:sldId id="547"/>
            <p14:sldId id="549"/>
            <p14:sldId id="550"/>
            <p14:sldId id="556"/>
            <p14:sldId id="580"/>
            <p14:sldId id="557"/>
            <p14:sldId id="553"/>
            <p14:sldId id="558"/>
            <p14:sldId id="559"/>
            <p14:sldId id="395"/>
            <p14:sldId id="396"/>
            <p14:sldId id="539"/>
            <p14:sldId id="540"/>
            <p14:sldId id="541"/>
            <p14:sldId id="561"/>
            <p14:sldId id="560"/>
            <p14:sldId id="562"/>
            <p14:sldId id="574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87" d="100"/>
          <a:sy n="87" d="100"/>
        </p:scale>
        <p:origin x="91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https://colab.research.google.com/github/google/eng-edu/blob/main/ml/cc/exercises/linear_regression_taxi.ipynb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41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https://developers.google.com/machine-learning/crash-course/linear-regression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https://developers.google.com/machine-learning/crash-course/linear-regression/hyperparameters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32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https://www.jeremyjordan.me/nn-learning-rate/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94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https://towardsdatascience.com/https-medium-com-dashingaditya-rakhecha-understanding-learning-rate-dd5da26bb6de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50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9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18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https://developers.google.com/machine-learning/crash-course/linear-regression/gradient-descent-exercise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21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https://developers.google.com/machine-learning/glossary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50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162" y="2034540"/>
            <a:ext cx="8791575" cy="2232660"/>
          </a:xfrm>
        </p:spPr>
        <p:txBody>
          <a:bodyPr>
            <a:normAutofit/>
          </a:bodyPr>
          <a:lstStyle/>
          <a:p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courses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513AF-DA0C-3BAD-9179-D24E5C1DB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660" y="860911"/>
            <a:ext cx="3779204" cy="40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043B56-6847-13C0-AA27-43B8D223B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15" y="1455421"/>
            <a:ext cx="11776771" cy="394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4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D4F5FF-EA8E-267B-69F7-DE87D6E57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552" y="0"/>
            <a:ext cx="9328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06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5393-FB9C-9834-5CAF-9D787CB48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851" y="90421"/>
            <a:ext cx="9074298" cy="667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D30D51-B697-AC8F-CD69-C5FF7D1FA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2" y="2771765"/>
            <a:ext cx="12056157" cy="131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0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55D2C-6A92-BF36-20C6-BBB1F6031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6" y="1908758"/>
            <a:ext cx="11932469" cy="30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51CFF-A022-B598-9A8E-A2D67A776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gure 12. Illustration of the gradient descent process.">
            <a:extLst>
              <a:ext uri="{FF2B5EF4-FFF2-40B4-BE49-F238E27FC236}">
                <a16:creationId xmlns:a16="http://schemas.microsoft.com/office/drawing/2014/main" id="{F86A0FF2-5808-C63E-DECF-6F22F8561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38" y="0"/>
            <a:ext cx="9126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B84368-76D0-164D-7AEB-A2D0F3B9E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341" y="4265897"/>
            <a:ext cx="825659" cy="108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1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tting the learning rate of your neural network.">
            <a:extLst>
              <a:ext uri="{FF2B5EF4-FFF2-40B4-BE49-F238E27FC236}">
                <a16:creationId xmlns:a16="http://schemas.microsoft.com/office/drawing/2014/main" id="{DCA30FE9-88E8-E46A-918F-E8F3D4B85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" y="1092042"/>
            <a:ext cx="12050705" cy="467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126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rstanding Learning Rate. Originally published at OpenGenus IQ. | by  Aditya Rakhecha | Towards Data Science">
            <a:extLst>
              <a:ext uri="{FF2B5EF4-FFF2-40B4-BE49-F238E27FC236}">
                <a16:creationId xmlns:a16="http://schemas.microsoft.com/office/drawing/2014/main" id="{50EB1399-7E72-32FF-3B75-AE0AFC6A5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614" y="328612"/>
            <a:ext cx="6874772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568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6E187-8986-2616-1120-85832B10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47" y="1781116"/>
            <a:ext cx="11668307" cy="329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68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273E6D-04C4-0299-F470-969B8D22C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9" y="1379146"/>
            <a:ext cx="11722602" cy="409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77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30DA-BEF5-BE64-4FB1-D0AD1441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D7789-7E08-A10F-FE52-B999D4CE9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4471354"/>
          </a:xfrm>
        </p:spPr>
        <p:txBody>
          <a:bodyPr>
            <a:normAutofit/>
          </a:bodyPr>
          <a:lstStyle/>
          <a:p>
            <a:r>
              <a:rPr lang="en-US" sz="2800" dirty="0"/>
              <a:t>Linear Regression</a:t>
            </a:r>
          </a:p>
          <a:p>
            <a:r>
              <a:rPr lang="en-US" sz="2800" dirty="0"/>
              <a:t>Logistic Regression</a:t>
            </a:r>
          </a:p>
          <a:p>
            <a:r>
              <a:rPr lang="en-US" sz="2800" dirty="0"/>
              <a:t>Classification</a:t>
            </a:r>
          </a:p>
          <a:p>
            <a:r>
              <a:rPr lang="en-US" sz="2800" dirty="0"/>
              <a:t>Working with Numerical Data</a:t>
            </a:r>
          </a:p>
          <a:p>
            <a:r>
              <a:rPr lang="en-US" sz="2800" dirty="0"/>
              <a:t>Working with Categorical Data</a:t>
            </a:r>
          </a:p>
          <a:p>
            <a:r>
              <a:rPr lang="en-US" sz="2800" dirty="0"/>
              <a:t>Datasets, Generalization, and Overfitting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F3CFD-4049-E0CC-E283-120CAADC5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471354"/>
          </a:xfrm>
        </p:spPr>
        <p:txBody>
          <a:bodyPr>
            <a:normAutofit/>
          </a:bodyPr>
          <a:lstStyle/>
          <a:p>
            <a:r>
              <a:rPr lang="en-US" sz="2800" dirty="0"/>
              <a:t>Neural Networks</a:t>
            </a:r>
          </a:p>
          <a:p>
            <a:r>
              <a:rPr lang="en-US" sz="2800" dirty="0"/>
              <a:t>Embeddings</a:t>
            </a:r>
          </a:p>
          <a:p>
            <a:r>
              <a:rPr lang="en-US" sz="2800" dirty="0"/>
              <a:t>Large Language Models</a:t>
            </a:r>
          </a:p>
          <a:p>
            <a:r>
              <a:rPr lang="en-US" sz="2800" dirty="0"/>
              <a:t>Production ML Systems</a:t>
            </a:r>
          </a:p>
          <a:p>
            <a:r>
              <a:rPr lang="en-US" sz="2800" dirty="0"/>
              <a:t>AutoML</a:t>
            </a:r>
          </a:p>
          <a:p>
            <a:r>
              <a:rPr lang="en-US" sz="2800" dirty="0"/>
              <a:t>ML Fairness</a:t>
            </a:r>
          </a:p>
        </p:txBody>
      </p:sp>
    </p:spTree>
    <p:extLst>
      <p:ext uri="{BB962C8B-B14F-4D97-AF65-F5344CB8AC3E}">
        <p14:creationId xmlns:p14="http://schemas.microsoft.com/office/powerpoint/2010/main" val="2246637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88722-5FF4-58D7-94F3-A3C6796D9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8" y="1757335"/>
            <a:ext cx="12009724" cy="33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71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69342-96C2-1B14-2FB6-AEDF94CEB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gure 12. Illustration of the gradient descent process.">
            <a:extLst>
              <a:ext uri="{FF2B5EF4-FFF2-40B4-BE49-F238E27FC236}">
                <a16:creationId xmlns:a16="http://schemas.microsoft.com/office/drawing/2014/main" id="{4A04AB1C-DAB5-9922-CC30-711673D8D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38" y="0"/>
            <a:ext cx="9126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D0967F-5F9A-02D1-8A07-D9C1445FE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99" y="3915378"/>
            <a:ext cx="708342" cy="93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6FADA1-7AD3-F1FB-4576-E79DFCAC3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3" y="967782"/>
            <a:ext cx="12106534" cy="492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20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radient Descent and its Types - Analytics Vidhya">
            <a:extLst>
              <a:ext uri="{FF2B5EF4-FFF2-40B4-BE49-F238E27FC236}">
                <a16:creationId xmlns:a16="http://schemas.microsoft.com/office/drawing/2014/main" id="{4FA9A17E-CE93-F1C1-700D-4984357C0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21" y="144780"/>
            <a:ext cx="11708958" cy="656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732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C3CC26-1BF1-41FE-1025-52567F7AA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2" y="415290"/>
            <a:ext cx="12096336" cy="602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1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C9E866-613A-18D6-A074-40601B409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52" y="60960"/>
            <a:ext cx="9920096" cy="67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8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83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4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278965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6F5AF-E70F-B39E-2F70-05378B4E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432CA4-C43B-71E5-D0A2-2F9A2AE9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493" y="571496"/>
            <a:ext cx="10117015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https://www.youtube.com/@DailyAINewsPodcast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A9AA9-BEF6-C1CF-633E-981A618D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81" y="1257295"/>
            <a:ext cx="5518639" cy="55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50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3DC7E1-CF16-85CA-5228-7D0E12FF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3DBC6-A01D-752F-B85B-A5F9AAC9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921" y="1689409"/>
            <a:ext cx="436663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61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4B1C4-1CDF-20F8-034A-42F0492D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7F5EC9-1311-4EFD-CDAE-A64E29CB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1" y="668209"/>
            <a:ext cx="10243038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https://www.youtube.com/@AIPapersPodcastDaily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8070B-DEBE-6881-D5BF-6DB1DF7BB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46" y="1409703"/>
            <a:ext cx="5360374" cy="53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02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ADFA68-AF7B-C2CD-085D-817A9E7A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65" y="30334"/>
            <a:ext cx="10288270" cy="679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44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2F4600-D3A2-BACF-AF84-D801893AE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264" y="306094"/>
            <a:ext cx="5227473" cy="624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91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16C96E-09E3-02A8-C8C6-5389992BD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53" y="1887801"/>
            <a:ext cx="11277295" cy="30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62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669BAD-0708-7647-1B2F-ED9DE9016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27" y="1550671"/>
            <a:ext cx="11847146" cy="37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88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4DE647-C94E-D4D7-C976-DC4D391B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50" y="2308829"/>
            <a:ext cx="11575100" cy="22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92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DC1338-8D8C-8E21-6AAE-B1C836CD5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34" y="1672533"/>
            <a:ext cx="10934770" cy="351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8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E3763B-3136-8797-CA5E-BE74BB23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844" y="1743017"/>
            <a:ext cx="9552312" cy="337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46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FA06FA-13F7-F836-BC4B-1893AB7DC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15" y="1977366"/>
            <a:ext cx="10625571" cy="290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89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CB707-63FC-1731-26D9-E0B86ED68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8" y="1651581"/>
            <a:ext cx="10871064" cy="355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1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1647F7-1541-DC66-43C4-6D298F87B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7" y="2061187"/>
            <a:ext cx="11992447" cy="273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15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91F68-BA36-6E9A-4315-163D1581D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033" y="131308"/>
            <a:ext cx="8531935" cy="65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47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3E19F3-6B28-34EB-1AEF-2ABFEEFC0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626" y="146815"/>
            <a:ext cx="9458748" cy="656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91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437D0-3E80-A860-A06D-29F50C7A8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43" y="1838274"/>
            <a:ext cx="10926714" cy="31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9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272D8-1CD6-2301-B544-B63A3F02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81" y="1544899"/>
            <a:ext cx="11115639" cy="376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40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7090CA-118B-2341-739B-62804D410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52" y="1663006"/>
            <a:ext cx="10517697" cy="353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60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C95121-8974-20A3-F57F-40A3859AE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029" y="1129589"/>
            <a:ext cx="9889942" cy="459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5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374CF-4528-BCBC-578B-CD7163C55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4D252B3-E6DF-96C2-94A4-87C3904E28CF}"/>
              </a:ext>
            </a:extLst>
          </p:cNvPr>
          <p:cNvGrpSpPr/>
          <p:nvPr/>
        </p:nvGrpSpPr>
        <p:grpSpPr>
          <a:xfrm>
            <a:off x="1203960" y="1498193"/>
            <a:ext cx="9784080" cy="3861614"/>
            <a:chOff x="861060" y="1261229"/>
            <a:chExt cx="9784080" cy="38616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91161B-C92D-945E-363A-44A5C520A9D1}"/>
                </a:ext>
              </a:extLst>
            </p:cNvPr>
            <p:cNvGrpSpPr/>
            <p:nvPr/>
          </p:nvGrpSpPr>
          <p:grpSpPr>
            <a:xfrm>
              <a:off x="861060" y="2049780"/>
              <a:ext cx="2057400" cy="3073063"/>
              <a:chOff x="1455420" y="2011680"/>
              <a:chExt cx="2057400" cy="3073063"/>
            </a:xfrm>
          </p:grpSpPr>
          <p:pic>
            <p:nvPicPr>
              <p:cNvPr id="3" name="Graphic 2" descr="Programmer male with solid fill">
                <a:extLst>
                  <a:ext uri="{FF2B5EF4-FFF2-40B4-BE49-F238E27FC236}">
                    <a16:creationId xmlns:a16="http://schemas.microsoft.com/office/drawing/2014/main" id="{59333425-F740-EF0E-76CC-C8A7DDD9A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55420" y="2011680"/>
                <a:ext cx="2057400" cy="20574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07047E-33EF-E6BB-41A1-99B4DB095973}"/>
                  </a:ext>
                </a:extLst>
              </p:cNvPr>
              <p:cNvSpPr txBox="1"/>
              <p:nvPr/>
            </p:nvSpPr>
            <p:spPr>
              <a:xfrm>
                <a:off x="1604010" y="4069080"/>
                <a:ext cx="176022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Learning Rate</a:t>
                </a:r>
              </a:p>
              <a:p>
                <a:r>
                  <a:rPr lang="en-US" sz="2000" b="1" dirty="0"/>
                  <a:t>Batch Size</a:t>
                </a:r>
              </a:p>
              <a:p>
                <a:r>
                  <a:rPr lang="en-US" sz="2000" b="1" dirty="0"/>
                  <a:t>Epochs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F5A316-0C7F-5144-AD84-7D5A64755DCD}"/>
                </a:ext>
              </a:extLst>
            </p:cNvPr>
            <p:cNvSpPr/>
            <p:nvPr/>
          </p:nvSpPr>
          <p:spPr>
            <a:xfrm>
              <a:off x="5006340" y="1645920"/>
              <a:ext cx="5638800" cy="3459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BD68EDE-8A8E-0E92-3714-55D8850EE954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2769870" y="3375660"/>
              <a:ext cx="2236470" cy="0"/>
            </a:xfrm>
            <a:prstGeom prst="straightConnector1">
              <a:avLst/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DC9C33-02FE-3B24-DD88-6084D8900882}"/>
                </a:ext>
              </a:extLst>
            </p:cNvPr>
            <p:cNvSpPr txBox="1"/>
            <p:nvPr/>
          </p:nvSpPr>
          <p:spPr>
            <a:xfrm>
              <a:off x="2769870" y="2979420"/>
              <a:ext cx="1814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Hyperparameters</a:t>
              </a:r>
            </a:p>
          </p:txBody>
        </p:sp>
        <p:pic>
          <p:nvPicPr>
            <p:cNvPr id="13" name="Graphic 12" descr="Gears with solid fill">
              <a:extLst>
                <a:ext uri="{FF2B5EF4-FFF2-40B4-BE49-F238E27FC236}">
                  <a16:creationId xmlns:a16="http://schemas.microsoft.com/office/drawing/2014/main" id="{23287DAA-9253-0799-195D-353FB34FD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56860" y="2366010"/>
              <a:ext cx="2125980" cy="212598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6EF046-C501-0B6A-245D-9661A15FEA40}"/>
                </a:ext>
              </a:extLst>
            </p:cNvPr>
            <p:cNvSpPr txBox="1"/>
            <p:nvPr/>
          </p:nvSpPr>
          <p:spPr>
            <a:xfrm>
              <a:off x="7372350" y="2828835"/>
              <a:ext cx="19354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Weights</a:t>
              </a:r>
            </a:p>
            <a:p>
              <a:r>
                <a:rPr lang="en-US" sz="3600" b="1" dirty="0"/>
                <a:t>Bias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27D51E-5497-F0BA-E473-DB2D6855F588}"/>
                </a:ext>
              </a:extLst>
            </p:cNvPr>
            <p:cNvSpPr txBox="1"/>
            <p:nvPr/>
          </p:nvSpPr>
          <p:spPr>
            <a:xfrm>
              <a:off x="1575075" y="1857494"/>
              <a:ext cx="629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FFA46B-197F-2B1C-EC4F-3E194CA58A64}"/>
                </a:ext>
              </a:extLst>
            </p:cNvPr>
            <p:cNvSpPr txBox="1"/>
            <p:nvPr/>
          </p:nvSpPr>
          <p:spPr>
            <a:xfrm>
              <a:off x="5006340" y="1261229"/>
              <a:ext cx="87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691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ABE03A-3B2A-EC2E-8F50-942FD7C8D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7" y="1843989"/>
            <a:ext cx="11943827" cy="31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9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gure 12. Illustration of the gradient descent process.">
            <a:extLst>
              <a:ext uri="{FF2B5EF4-FFF2-40B4-BE49-F238E27FC236}">
                <a16:creationId xmlns:a16="http://schemas.microsoft.com/office/drawing/2014/main" id="{8A51E5B4-3E3B-DEF8-BC52-10D4ED01F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38" y="0"/>
            <a:ext cx="9126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6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B1A3A-2F95-814C-78C2-16A2502DC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1" y="2186897"/>
            <a:ext cx="12108138" cy="248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55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03201-E7A2-81F8-C000-EF629BD2A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gure 12. Illustration of the gradient descent process.">
            <a:extLst>
              <a:ext uri="{FF2B5EF4-FFF2-40B4-BE49-F238E27FC236}">
                <a16:creationId xmlns:a16="http://schemas.microsoft.com/office/drawing/2014/main" id="{0FE72A2E-DF98-C78F-6B14-589A56824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38" y="0"/>
            <a:ext cx="9126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B17271-E7F8-F12D-82C8-8CC66017E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02" y="2475197"/>
            <a:ext cx="643680" cy="84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49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9395</TotalTime>
  <Words>234</Words>
  <Application>Microsoft Office PowerPoint</Application>
  <PresentationFormat>Widescreen</PresentationFormat>
  <Paragraphs>48</Paragraphs>
  <Slides>46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Tw Cen MT</vt:lpstr>
      <vt:lpstr>Circuit</vt:lpstr>
      <vt:lpstr>Google Machine Learning courses</vt:lpstr>
      <vt:lpstr>What you will learn</vt:lpstr>
      <vt:lpstr>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Membership has its privileges</vt:lpstr>
      <vt:lpstr>https://www.youtube.com/@AINewsFresh</vt:lpstr>
      <vt:lpstr>https://www.youtube.com/@DailyAINewsPodcast</vt:lpstr>
      <vt:lpstr>https://www.youtube.com/@AIPapersPodcastDaily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8</cp:revision>
  <dcterms:created xsi:type="dcterms:W3CDTF">2024-06-30T01:37:58Z</dcterms:created>
  <dcterms:modified xsi:type="dcterms:W3CDTF">2024-11-23T12:42:55Z</dcterms:modified>
</cp:coreProperties>
</file>